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82" r:id="rId4"/>
  </p:sldMasterIdLst>
  <p:notesMasterIdLst>
    <p:notesMasterId r:id="rId52"/>
  </p:notesMasterIdLst>
  <p:handoutMasterIdLst>
    <p:handoutMasterId r:id="rId53"/>
  </p:handoutMasterIdLst>
  <p:sldIdLst>
    <p:sldId id="327" r:id="rId5"/>
    <p:sldId id="330" r:id="rId6"/>
    <p:sldId id="331" r:id="rId7"/>
    <p:sldId id="332" r:id="rId8"/>
    <p:sldId id="298" r:id="rId9"/>
    <p:sldId id="262" r:id="rId10"/>
    <p:sldId id="263" r:id="rId11"/>
    <p:sldId id="299" r:id="rId12"/>
    <p:sldId id="302" r:id="rId13"/>
    <p:sldId id="264" r:id="rId14"/>
    <p:sldId id="266" r:id="rId15"/>
    <p:sldId id="265" r:id="rId16"/>
    <p:sldId id="276" r:id="rId17"/>
    <p:sldId id="303" r:id="rId18"/>
    <p:sldId id="293" r:id="rId19"/>
    <p:sldId id="277" r:id="rId20"/>
    <p:sldId id="284" r:id="rId21"/>
    <p:sldId id="269" r:id="rId22"/>
    <p:sldId id="304" r:id="rId23"/>
    <p:sldId id="305" r:id="rId24"/>
    <p:sldId id="307" r:id="rId25"/>
    <p:sldId id="306" r:id="rId26"/>
    <p:sldId id="308" r:id="rId27"/>
    <p:sldId id="270" r:id="rId28"/>
    <p:sldId id="309" r:id="rId29"/>
    <p:sldId id="310" r:id="rId30"/>
    <p:sldId id="311" r:id="rId31"/>
    <p:sldId id="312" r:id="rId32"/>
    <p:sldId id="314" r:id="rId33"/>
    <p:sldId id="313" r:id="rId34"/>
    <p:sldId id="315" r:id="rId35"/>
    <p:sldId id="316" r:id="rId36"/>
    <p:sldId id="317" r:id="rId37"/>
    <p:sldId id="294" r:id="rId38"/>
    <p:sldId id="296" r:id="rId39"/>
    <p:sldId id="318" r:id="rId40"/>
    <p:sldId id="319" r:id="rId41"/>
    <p:sldId id="321" r:id="rId42"/>
    <p:sldId id="322" r:id="rId43"/>
    <p:sldId id="323" r:id="rId44"/>
    <p:sldId id="324" r:id="rId45"/>
    <p:sldId id="288" r:id="rId46"/>
    <p:sldId id="289" r:id="rId47"/>
    <p:sldId id="320" r:id="rId48"/>
    <p:sldId id="274" r:id="rId49"/>
    <p:sldId id="275" r:id="rId50"/>
    <p:sldId id="329" r:id="rId51"/>
  </p:sldIdLst>
  <p:sldSz cx="12192000" cy="6858000"/>
  <p:notesSz cx="6858000" cy="18573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ose Malcolm" initials="RM" lastIdx="1" clrIdx="0">
    <p:extLst>
      <p:ext uri="{19B8F6BF-5375-455C-9EA6-DF929625EA0E}">
        <p15:presenceInfo xmlns:p15="http://schemas.microsoft.com/office/powerpoint/2012/main" userId="Rose Malcolm" providerId="None"/>
      </p:ext>
    </p:extLst>
  </p:cmAuthor>
  <p:cmAuthor id="2" name="Rose Malcolm" initials="RM [2]" lastIdx="7" clrIdx="1">
    <p:extLst>
      <p:ext uri="{19B8F6BF-5375-455C-9EA6-DF929625EA0E}">
        <p15:presenceInfo xmlns:p15="http://schemas.microsoft.com/office/powerpoint/2012/main" userId="17c9fa32013483c0" providerId="Windows Live"/>
      </p:ext>
    </p:extLst>
  </p:cmAuthor>
  <p:cmAuthor id="3" name="Ramesh Sannareddy" initials="RS" lastIdx="7" clrIdx="2">
    <p:extLst>
      <p:ext uri="{19B8F6BF-5375-455C-9EA6-DF929625EA0E}">
        <p15:presenceInfo xmlns:p15="http://schemas.microsoft.com/office/powerpoint/2012/main" userId="YZ5PSXVD06EfD4/04RF+4IpszM4ZmL7FtUZDJf4jPLA=" providerId="None"/>
      </p:ext>
    </p:extLst>
  </p:cmAuthor>
  <p:cmAuthor id="4" name="UPKAR LIDDER" initials="UL" lastIdx="2" clrIdx="3"/>
  <p:cmAuthor id="5" name="Leon Katsnelson" initials="LK" lastIdx="21" clrIdx="4">
    <p:extLst>
      <p:ext uri="{19B8F6BF-5375-455C-9EA6-DF929625EA0E}">
        <p15:presenceInfo xmlns:p15="http://schemas.microsoft.com/office/powerpoint/2012/main" userId="S::leon@ca.ibm.com::68697268-d1ba-4c91-8538-7f4d439d4f70" providerId="AD"/>
      </p:ext>
    </p:extLst>
  </p:cmAuthor>
  <p:cmAuthor id="6" name="YAN LUO" initials="YL" lastIdx="1" clrIdx="5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948CB"/>
    <a:srgbClr val="0B49CB"/>
    <a:srgbClr val="F2F4F8"/>
    <a:srgbClr val="1C7DDB"/>
    <a:srgbClr val="121619"/>
    <a:srgbClr val="F2F2F2"/>
    <a:srgbClr val="145579"/>
    <a:srgbClr val="3A6483"/>
    <a:srgbClr val="204E79"/>
    <a:srgbClr val="0054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48C9EB8-3540-3DFA-9212-535EE18E0E11}" v="77" dt="2021-07-12T20:33:42.116"/>
    <p1510:client id="{10340FDF-B15C-4CFF-B487-146F9B98A252}" v="28" dt="2021-08-10T21:47:37.589"/>
    <p1510:client id="{3BA0D230-C853-4667-83F9-D85E65BD4B24}" v="2" dt="2021-08-19T16:32:24.566"/>
    <p1510:client id="{5A0AAAB8-49A6-F942-A54D-C6F3E5FF3A63}" v="89" dt="2021-07-13T17:54:45.232"/>
    <p1510:client id="{76DF6DB8-F2E5-6C48-9ABE-786D868B0110}" v="955" dt="2021-07-13T17:56:41.616"/>
    <p1510:client id="{7FB42E05-DEC9-4126-B474-47B35F363E13}" v="30" dt="2021-07-12T20:25:12.855"/>
    <p1510:client id="{82D0390A-222A-332D-F9F9-70D15093EB60}" v="22" dt="2021-07-13T17:51:30.429"/>
    <p1510:client id="{86B35720-4193-446F-B2D5-9AD9984A55EF}" v="513" dt="2021-08-19T14:59:06.521"/>
    <p1510:client id="{998F4E3E-1A76-4A6B-98B6-08752F3768B3}" v="4" dt="2021-08-10T21:41:11.021"/>
    <p1510:client id="{9F30A1D2-6717-426C-A658-3A50309723ED}" v="4" dt="2021-08-10T21:42:35.526"/>
    <p1510:client id="{B63C8988-E1D3-4A52-8229-FA8C5EBD2ECD}" v="357" dt="2021-08-19T14:01:44.876"/>
    <p1510:client id="{C083896D-BE66-E85C-897C-A6AD0DF65F8C}" v="2226" dt="2021-07-13T17:34:38.142"/>
    <p1510:client id="{CC69BAD0-B878-4D5F-9EDC-F1CFB63E14B5}" v="190" dt="2021-08-18T18:06:57.811"/>
  </p1510:revLst>
</p1510:revInfo>
</file>

<file path=ppt/tableStyles.xml><?xml version="1.0" encoding="utf-8"?>
<a:tblStyleLst xmlns:a="http://schemas.openxmlformats.org/drawingml/2006/main" def="{5C22544A-7EE6-4342-B048-85BDC9FD1C3A}"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488"/>
    <p:restoredTop sz="85156"/>
  </p:normalViewPr>
  <p:slideViewPr>
    <p:cSldViewPr snapToGrid="0" snapToObjects="1">
      <p:cViewPr varScale="1">
        <p:scale>
          <a:sx n="93" d="100"/>
          <a:sy n="93" d="100"/>
        </p:scale>
        <p:origin x="1616" y="20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slide" Target="slides/slide46.xml"/><Relationship Id="rId55" Type="http://schemas.openxmlformats.org/officeDocument/2006/relationships/presProps" Target="presProps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handoutMaster" Target="handoutMasters/handoutMaster1.xml"/><Relationship Id="rId58" Type="http://schemas.openxmlformats.org/officeDocument/2006/relationships/tableStyles" Target="tableStyles.xml"/><Relationship Id="rId5" Type="http://schemas.openxmlformats.org/officeDocument/2006/relationships/slide" Target="slides/slide1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viewProps" Target="viewProps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microsoft.com/office/2015/10/relationships/revisionInfo" Target="revisionInfo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commentAuthors" Target="commentAuthor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theme" Target="theme/theme1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D167474-952B-AC43-BEC3-541C80E3FD9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B6DC1C6-1287-2C4A-84C8-98EFD82F9A6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1B1DFE-DEC1-F84C-B64B-0BC4AFB87332}" type="datetimeFigureOut">
              <a:rPr lang="en-US" smtClean="0"/>
              <a:t>10/4/22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B322D0-710C-764D-ADE9-C566FF3B05D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2A2AE0-FDA0-1248-8D07-A5244E897E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91E733-BECA-E944-9B7F-321864631F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101556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png>
</file>

<file path=ppt/media/image3.png>
</file>

<file path=ppt/media/image4.jpeg>
</file>

<file path=ppt/media/image5.png>
</file>

<file path=ppt/media/image6.pn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497948-54D2-43F8-9A63-A99FE3051738}" type="datetimeFigureOut">
              <a:rPr lang="en-US" smtClean="0"/>
              <a:t>10/4/22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BDA0E2-FEBD-4B65-8F16-724CF984F3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22222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83152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2750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496659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85033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FDF747-B622-7F48-9215-C3A606BDEB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27294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DDD383-EB92-5540-96BB-199B7760EF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9FED7B-4DA5-4346-B7E2-D18782430F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2B5F2C-52A9-3047-A473-9FFC051518A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10/4/22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C041C9-0677-664D-B2BB-69B0A6A709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B34EA4-D670-2C41-9EF4-392023D22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5493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D05DB93-A58E-714C-BD6E-76F1D21AEA0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DF83819-F149-7645-A0DD-B53DD9D848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FB065F-A67E-EF4E-A12F-EB30F584E49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10/4/22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6E9D5F-8CC5-8740-9426-35E9D812FC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B1DE0B-93CB-5C41-B581-C00D0F9F7C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294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8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D30FDD2-E0CC-3E4C-A49E-91BE8BE0367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8078290"/>
      </p:ext>
    </p:extLst>
  </p:cSld>
  <p:clrMapOvr>
    <a:masterClrMapping/>
  </p:clrMapOvr>
  <p:transition spd="slow">
    <p:push dir="u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119083-F06C-6F4F-9852-321B8C953CC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210309"/>
      </p:ext>
    </p:extLst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CCE525-4063-4C4F-8334-FBA02DB693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14EC97-9D34-BE48-9367-02F3BA1482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BB8E19-FEF2-7A4B-8575-5AFEB134BC5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10/4/22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3A4E28-3138-784C-8CBB-8586D8EE0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B07D0F-3645-6B43-9AD7-762199572C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98371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63CE8-FC8A-B648-971E-6DC96997A7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634958-58AE-3F4E-8C00-440B25A937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872462-6007-A64A-86E6-F5ED46C8726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10/4/22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D379FD-EE00-8243-9FA5-BC4C116FAB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72C754-6A4A-424A-B972-C341147C4E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38514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B8FC9-14F0-064F-BEB7-9DA0B58221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565333-3885-5246-9997-584B944334C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3D495-0AB7-4245-BD03-FEF725EE8B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A3532B-22A8-4948-8614-690AB67FC7F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10/4/22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45A5D6-868E-4849-A5DA-84702CEDFE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682E35-43FC-E946-AA84-7E00546A24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59830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E14121-1457-7D45-BFFD-BECD664974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E09A76-C125-0945-BCD8-FF2A0498A5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5B142CC-BC3F-664E-A6C2-3854B8D4E8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2FA8D54-9ED9-E345-B69E-FF5D485B134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09B295F-F3C2-5646-A5F3-194FE6EFEB2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0516157-5FC9-E841-A6FC-14EBCFDEC67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10/4/22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544E072-D5B7-D647-82C0-40BEAE857D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7A73D6E-2A82-7344-BB8C-513E6DA4E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1032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99B4CE-9E7B-564C-A6C3-DCABF996FB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CF8A31D-92A5-DF47-9C3A-9F9C1CF8FC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10/4/22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E7EADA-8BC4-974C-BBA1-7390F15FD5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9EC0A8-C281-FF40-A774-EAF6089BB0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85880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F027EBC-C9EC-5844-B3BF-5151B2F70EA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10/4/22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9F664BF-C7CE-DC46-9D6D-A9335EE9D8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1AAD4E-B732-E349-8793-C20A3D6B70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6288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73A651-FEEA-2140-82D8-9C06A36F92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D2DAEA-C881-354D-A17E-2A95857F0C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2148C2-62EB-B446-BB7C-69F5E48064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14D069-D155-9141-9045-DB41904753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10/4/22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0EE34C-EABB-6848-A341-7CA0C2937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C04AAD-C125-DD44-8102-9F28820805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63519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BD611A-FFDF-C848-A433-C5B125C402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96C0E97-AC3D-784B-96B7-0D18B5A35AE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6B37986-0214-C348-AB5F-D54BF28810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6860A9-8610-9347-BAE7-F23CCA13E55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10/4/22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249D7C-BCAA-DE44-AE89-5178DA8D82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5319C3-A65D-764B-BD49-57D0082AE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93135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D5B246-E282-3742-BD72-B1BCDC5A64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rgbClr val="1C7DDB"/>
                </a:solidFill>
                <a:latin typeface="Abadi" panose="020B0604020104020204" pitchFamily="34" charset="0"/>
              </a:defRPr>
            </a:lvl1pPr>
          </a:lstStyle>
          <a:p>
            <a:fld id="{A190C97C-0095-2443-AC12-FA4CBA4ACD4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73102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85" r:id="rId3"/>
    <p:sldLayoutId id="2147483686" r:id="rId4"/>
    <p:sldLayoutId id="2147483687" r:id="rId5"/>
    <p:sldLayoutId id="2147483688" r:id="rId6"/>
    <p:sldLayoutId id="2147483689" r:id="rId7"/>
    <p:sldLayoutId id="2147483690" r:id="rId8"/>
    <p:sldLayoutId id="2147483691" r:id="rId9"/>
    <p:sldLayoutId id="2147483692" r:id="rId10"/>
    <p:sldLayoutId id="2147483693" r:id="rId11"/>
    <p:sldLayoutId id="2147483694" r:id="rId12"/>
    <p:sldLayoutId id="2147483695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2C36AF9D-A911-994B-90EA-013D4CDA5604}"/>
              </a:ext>
            </a:extLst>
          </p:cNvPr>
          <p:cNvSpPr txBox="1"/>
          <p:nvPr/>
        </p:nvSpPr>
        <p:spPr>
          <a:xfrm>
            <a:off x="888546" y="4568734"/>
            <a:ext cx="2514600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&lt;Name&gt;</a:t>
            </a:r>
          </a:p>
          <a:p>
            <a:r>
              <a:rPr lang="en-US" dirty="0">
                <a:solidFill>
                  <a:schemeClr val="bg2"/>
                </a:solidFill>
                <a:latin typeface="Abadi" panose="020B0604020104020204" pitchFamily="34" charset="0"/>
                <a:ea typeface="SF Pro" pitchFamily="2" charset="0"/>
                <a:cs typeface="SF Pro" pitchFamily="2" charset="0"/>
              </a:rPr>
              <a:t>&lt;Date&gt;</a:t>
            </a:r>
          </a:p>
        </p:txBody>
      </p:sp>
      <p:pic>
        <p:nvPicPr>
          <p:cNvPr id="2" name="Picture 2" descr="IBM Skills Network Logo - Horizontal-noai copy.png">
            <a:extLst>
              <a:ext uri="{FF2B5EF4-FFF2-40B4-BE49-F238E27FC236}">
                <a16:creationId xmlns:a16="http://schemas.microsoft.com/office/drawing/2014/main" id="{4F94DBE5-2DCC-401E-95AA-12E04A97FB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820" y="676828"/>
            <a:ext cx="2104103" cy="629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7611629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021CA9-7CB7-1046-8FA0-21F127C19A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8975652" cy="4351338"/>
          </a:xfrm>
          <a:prstGeom prst="rect">
            <a:avLst/>
          </a:prstGeom>
        </p:spPr>
        <p:txBody>
          <a:bodyPr/>
          <a:lstStyle/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Describe how data were processed</a:t>
            </a:r>
          </a:p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to present your data wrangling process using key phrases and flowcharts</a:t>
            </a:r>
          </a:p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data wrangling related notebooks, as an external reference and peer-review purpose</a:t>
            </a: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A665A13-3129-46DF-B847-F273F3E96BE6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Wrangling</a:t>
            </a:r>
          </a:p>
        </p:txBody>
      </p:sp>
    </p:spTree>
    <p:extLst>
      <p:ext uri="{BB962C8B-B14F-4D97-AF65-F5344CB8AC3E}">
        <p14:creationId xmlns:p14="http://schemas.microsoft.com/office/powerpoint/2010/main" val="29875529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4E03D3-761E-7549-A4C6-7E585EBC4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Summarize what charts were plotted and why you used those 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EDA with data visualization notebook,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9E97D81-A978-4758-8A93-47C19B10407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 Data Visualization</a:t>
            </a:r>
          </a:p>
        </p:txBody>
      </p:sp>
    </p:spTree>
    <p:extLst>
      <p:ext uri="{BB962C8B-B14F-4D97-AF65-F5344CB8AC3E}">
        <p14:creationId xmlns:p14="http://schemas.microsoft.com/office/powerpoint/2010/main" val="7799716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7B1B70-690D-5945-90C2-196E1304B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12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0657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Using bullet point format, summarize the SQL queries you performed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EDA with SQL notebook, as an external reference and peer-review purpose</a:t>
            </a: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32405FDA-CB27-4506-BA80-B7DD00CB25C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 SQL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87263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" y="1875054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map objects such as markers, circles, lines, etc. you created and added to a folium map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objects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interactive map with Folium map, as an external reference and peer-review purpose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B28946E4-5BEF-46F0-A56A-E7E85ACA148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an Interactive Map with Folium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11431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plots/graphs and interactions you have added to a dashboard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plots and interactions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</a:t>
            </a:r>
            <a:r>
              <a:rPr lang="en-US" sz="220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Plotly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Dash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19FC08B-7D2E-43A5-A528-821DCDCCCC8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 Dashboard with </a:t>
            </a:r>
            <a:r>
              <a:rPr lang="en-US" dirty="0" err="1">
                <a:solidFill>
                  <a:srgbClr val="0B49CB"/>
                </a:solidFill>
                <a:latin typeface="Abadi"/>
              </a:rPr>
              <a:t>Plotly</a:t>
            </a:r>
            <a:r>
              <a:rPr lang="en-US" dirty="0">
                <a:solidFill>
                  <a:srgbClr val="0B49CB"/>
                </a:solidFill>
                <a:latin typeface="Abadi"/>
              </a:rPr>
              <a:t> Dash</a:t>
            </a:r>
          </a:p>
        </p:txBody>
      </p:sp>
    </p:spTree>
    <p:extLst>
      <p:ext uri="{BB962C8B-B14F-4D97-AF65-F5344CB8AC3E}">
        <p14:creationId xmlns:p14="http://schemas.microsoft.com/office/powerpoint/2010/main" val="33453277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1B08F2-C4AD-A440-BB78-A0625E2888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how you built, evaluated, improved, and found the best performing classification model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present your model development process using key phrases and flowchart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predictive analysis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C857EDD-A3A7-434D-B8D5-401E872498D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Predictive Analysis (Classification)</a:t>
            </a:r>
          </a:p>
        </p:txBody>
      </p:sp>
    </p:spTree>
    <p:extLst>
      <p:ext uri="{BB962C8B-B14F-4D97-AF65-F5344CB8AC3E}">
        <p14:creationId xmlns:p14="http://schemas.microsoft.com/office/powerpoint/2010/main" val="181371124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7B9C153-C85C-3240-8E7E-523FBC004564}"/>
              </a:ext>
            </a:extLst>
          </p:cNvPr>
          <p:cNvSpPr txBox="1">
            <a:spLocks/>
          </p:cNvSpPr>
          <p:nvPr/>
        </p:nvSpPr>
        <p:spPr>
          <a:xfrm>
            <a:off x="841125" y="1807337"/>
            <a:ext cx="7068725" cy="16216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Exploratory data analysis 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Interactive analytics demo in screenshots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Predictive analysis results</a:t>
            </a:r>
          </a:p>
          <a:p>
            <a:pPr lvl="1"/>
            <a:endParaRPr lang="en-US" sz="1800"/>
          </a:p>
          <a:p>
            <a:pPr marL="457200" lvl="1" indent="0">
              <a:buNone/>
            </a:pPr>
            <a:endParaRPr lang="en-US" sz="180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45C363-925C-9E48-86B0-27D7D36E50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16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30F9542-6794-4F57-BB45-868D94AD06B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Results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00896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618B93D-8F11-6347-95EE-BF68474E5B1F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2</a:t>
            </a:r>
          </a:p>
        </p:txBody>
      </p:sp>
    </p:spTree>
    <p:extLst>
      <p:ext uri="{BB962C8B-B14F-4D97-AF65-F5344CB8AC3E}">
        <p14:creationId xmlns:p14="http://schemas.microsoft.com/office/powerpoint/2010/main" val="17827066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18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64973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Flight Number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4F4FCC5-6E7E-4FF0-BE45-680EEC392C9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Launch Site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6560594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19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Payload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6CCD949-E788-4375-9B07-478FA5684BC1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Launch Site</a:t>
            </a:r>
          </a:p>
        </p:txBody>
      </p:sp>
    </p:spTree>
    <p:extLst>
      <p:ext uri="{BB962C8B-B14F-4D97-AF65-F5344CB8AC3E}">
        <p14:creationId xmlns:p14="http://schemas.microsoft.com/office/powerpoint/2010/main" val="38697892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fld id="{5075537C-CA84-1446-933C-8E9D027F9201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697" y="2113240"/>
            <a:ext cx="5167086" cy="3320824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Executive Summary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Introduction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Methodology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Conclusion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Appendix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Outline</a:t>
            </a:r>
          </a:p>
        </p:txBody>
      </p:sp>
    </p:spTree>
    <p:extLst>
      <p:ext uri="{BB962C8B-B14F-4D97-AF65-F5344CB8AC3E}">
        <p14:creationId xmlns:p14="http://schemas.microsoft.com/office/powerpoint/2010/main" val="72403803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20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82114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bar chart for the success rate of each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D4811A61-F7FB-4B19-9ED1-E0E2554A5BE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 Rate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009018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21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6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Flight number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021C109C-C017-4D19-928F-AED25AC3012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672758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22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payload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AFE7D9E4-306D-49E3-9AC4-15D566FC72A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Orbit 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4534059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23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line chart of yearly average success rate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D35FD2D-1BD2-45D7-B015-1A96C241520B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Success Yearly Trend</a:t>
            </a:r>
          </a:p>
        </p:txBody>
      </p:sp>
    </p:spTree>
    <p:extLst>
      <p:ext uri="{BB962C8B-B14F-4D97-AF65-F5344CB8AC3E}">
        <p14:creationId xmlns:p14="http://schemas.microsoft.com/office/powerpoint/2010/main" val="70659448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the names of the unique launch sites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86E60219-AE1B-47B6-9A1D-F2865D04BE5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All Launch Site Names</a:t>
            </a:r>
          </a:p>
        </p:txBody>
      </p:sp>
    </p:spTree>
    <p:extLst>
      <p:ext uri="{BB962C8B-B14F-4D97-AF65-F5344CB8AC3E}">
        <p14:creationId xmlns:p14="http://schemas.microsoft.com/office/powerpoint/2010/main" val="272785097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5 records where launch sites begin with `CCA`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57C8CBA-1A0E-4CDF-A451-7AAA44D3983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Site Names Begin with 'CCA'</a:t>
            </a:r>
          </a:p>
        </p:txBody>
      </p:sp>
    </p:spTree>
    <p:extLst>
      <p:ext uri="{BB962C8B-B14F-4D97-AF65-F5344CB8AC3E}">
        <p14:creationId xmlns:p14="http://schemas.microsoft.com/office/powerpoint/2010/main" val="179473865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payload carried by boosters from NASA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D161C47-0660-416F-B4C2-25E4D35D69F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Payload Mass</a:t>
            </a:r>
          </a:p>
        </p:txBody>
      </p:sp>
    </p:spTree>
    <p:extLst>
      <p:ext uri="{BB962C8B-B14F-4D97-AF65-F5344CB8AC3E}">
        <p14:creationId xmlns:p14="http://schemas.microsoft.com/office/powerpoint/2010/main" val="401001474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average payload mass carried by booster version F9 v1.1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AFD52E17-48CB-4D60-BD56-71D197A29B3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Average Payload Mass by F9 v1.1</a:t>
            </a:r>
          </a:p>
        </p:txBody>
      </p:sp>
    </p:spTree>
    <p:extLst>
      <p:ext uri="{BB962C8B-B14F-4D97-AF65-F5344CB8AC3E}">
        <p14:creationId xmlns:p14="http://schemas.microsoft.com/office/powerpoint/2010/main" val="273556052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Find the dates of the first successful landing outcome on ground pad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F12CD3C-55B3-4129-817A-84D0B28F713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First Successful Ground Landing Date</a:t>
            </a:r>
          </a:p>
        </p:txBody>
      </p:sp>
    </p:spTree>
    <p:extLst>
      <p:ext uri="{BB962C8B-B14F-4D97-AF65-F5344CB8AC3E}">
        <p14:creationId xmlns:p14="http://schemas.microsoft.com/office/powerpoint/2010/main" val="143467992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names of boosters which have successfully landed on drone ship and had payload mass greater than 4000 but less than 6000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52C2E9C-C6BE-40BD-A406-CFB441363C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Successful Drone Ship Landing with Payload between 4000 and 6000</a:t>
            </a:r>
          </a:p>
        </p:txBody>
      </p:sp>
    </p:spTree>
    <p:extLst>
      <p:ext uri="{BB962C8B-B14F-4D97-AF65-F5344CB8AC3E}">
        <p14:creationId xmlns:p14="http://schemas.microsoft.com/office/powerpoint/2010/main" val="6393995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3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903" y="2684972"/>
            <a:ext cx="4017889" cy="1039909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methodologies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all results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Executive Summary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022143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number of successful and failure mission outcomes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9B32320-42D4-49FA-8047-C080B444B3A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Number of Successful and Failure Mission Outcomes</a:t>
            </a:r>
          </a:p>
        </p:txBody>
      </p:sp>
    </p:spTree>
    <p:extLst>
      <p:ext uri="{BB962C8B-B14F-4D97-AF65-F5344CB8AC3E}">
        <p14:creationId xmlns:p14="http://schemas.microsoft.com/office/powerpoint/2010/main" val="175697264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31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List the names of the booster which have carried the maximum payload mass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2A7EB98F-A25F-4357-9775-478FC17F7F83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Boosters Carried Maximum Payload</a:t>
            </a:r>
          </a:p>
        </p:txBody>
      </p:sp>
    </p:spTree>
    <p:extLst>
      <p:ext uri="{BB962C8B-B14F-4D97-AF65-F5344CB8AC3E}">
        <p14:creationId xmlns:p14="http://schemas.microsoft.com/office/powerpoint/2010/main" val="356664639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32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failed 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landing_outcomes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in drone ship, their booster versions, and launch site names for in year 2015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query result with a short explanation here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964DA114-677C-40D8-8FFA-43531834CFB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2015 Launch Records</a:t>
            </a:r>
          </a:p>
        </p:txBody>
      </p:sp>
    </p:spTree>
    <p:extLst>
      <p:ext uri="{BB962C8B-B14F-4D97-AF65-F5344CB8AC3E}">
        <p14:creationId xmlns:p14="http://schemas.microsoft.com/office/powerpoint/2010/main" val="139843913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33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Rank the count of landing outcomes (such as Failure (drone ship) or Success (ground pad)) between the date 2010-06-04 and 2017-03-20, in descending order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04523243-E4D6-45EC-97C8-D44398FB741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Rank Landing Outcomes Between 2010-06-04 and 2017-03-20</a:t>
            </a:r>
          </a:p>
        </p:txBody>
      </p:sp>
    </p:spTree>
    <p:extLst>
      <p:ext uri="{BB962C8B-B14F-4D97-AF65-F5344CB8AC3E}">
        <p14:creationId xmlns:p14="http://schemas.microsoft.com/office/powerpoint/2010/main" val="397516842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8B25EC16-0638-FF41-B7CF-E42224EF7FA1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3</a:t>
            </a:r>
          </a:p>
        </p:txBody>
      </p:sp>
    </p:spTree>
    <p:extLst>
      <p:ext uri="{BB962C8B-B14F-4D97-AF65-F5344CB8AC3E}">
        <p14:creationId xmlns:p14="http://schemas.microsoft.com/office/powerpoint/2010/main" val="102335249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make a proper screenshot to include all launch sites’ location markers on a global map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</a:p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4176327-8CC4-4356-8BBB-DC4965CE985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98167177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  <a:ea typeface="+mn-lt"/>
                <a:cs typeface="+mn-lt"/>
              </a:rPr>
              <a:t>Explore the folium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map and make a proper screenshot to show the color-labeled launch outcomes on the map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spcBef>
                <a:spcPts val="1400"/>
              </a:spcBef>
            </a:pPr>
            <a:endParaRPr lang="en-US">
              <a:solidFill>
                <a:schemeClr val="accent3">
                  <a:lumMod val="25000"/>
                </a:schemeClr>
              </a:solidFill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E0ECA32-E146-40DA-85CD-9677244BC3E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23959788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690688"/>
            <a:ext cx="8597827" cy="4314825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show the screenshot of a selected launch site to its proximities such as railway, highway, coastline, with distance calculated and displayed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34C97452-C78A-4701-B8AB-ABFE63D5BED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3249908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38BBD4D-F87B-2648-91EB-CF6A4BF6870A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4</a:t>
            </a:r>
          </a:p>
        </p:txBody>
      </p:sp>
    </p:spTree>
    <p:extLst>
      <p:ext uri="{BB962C8B-B14F-4D97-AF65-F5344CB8AC3E}">
        <p14:creationId xmlns:p14="http://schemas.microsoft.com/office/powerpoint/2010/main" val="73346171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launch success count for all sites, in a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456A072-47A6-4424-9ABE-F398119040D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7001329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4</a:t>
            </a:fld>
            <a:endParaRPr lang="en-US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828068" y="538650"/>
            <a:ext cx="10530114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Introduction</a:t>
            </a:r>
            <a:endParaRPr lang="en-US">
              <a:solidFill>
                <a:srgbClr val="0B49CB"/>
              </a:solidFill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E999A1B-8752-489F-A63B-EA2F60186B52}"/>
              </a:ext>
            </a:extLst>
          </p:cNvPr>
          <p:cNvSpPr txBox="1">
            <a:spLocks/>
          </p:cNvSpPr>
          <p:nvPr/>
        </p:nvSpPr>
        <p:spPr>
          <a:xfrm>
            <a:off x="958697" y="2521403"/>
            <a:ext cx="5660840" cy="18984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Project background and context</a:t>
            </a:r>
          </a:p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Problems you want to find answers</a:t>
            </a:r>
          </a:p>
        </p:txBody>
      </p:sp>
    </p:spTree>
    <p:extLst>
      <p:ext uri="{BB962C8B-B14F-4D97-AF65-F5344CB8AC3E}">
        <p14:creationId xmlns:p14="http://schemas.microsoft.com/office/powerpoint/2010/main" val="256006139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34027" y="1825625"/>
            <a:ext cx="10551583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the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for the launch site with highest launch success ratio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4EF94599-779E-457E-B57B-6063EBF7A84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186616070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414662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Replace &lt;Dashboard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screenshots of Payload vs. Launch Outcome scatter plot for all sites, with different payload selected in the range slider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screenshot, such as which payload range or booster version have the largest success rate, etc.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4D271BF5-BAA1-4CEB-A575-76A097FABB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5235960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237DFD2-2B76-8445-A1BD-6628DC42C398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5</a:t>
            </a:r>
          </a:p>
        </p:txBody>
      </p:sp>
    </p:spTree>
    <p:extLst>
      <p:ext uri="{BB962C8B-B14F-4D97-AF65-F5344CB8AC3E}">
        <p14:creationId xmlns:p14="http://schemas.microsoft.com/office/powerpoint/2010/main" val="129039413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0" y="2082114"/>
            <a:ext cx="5325989" cy="381158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Visualize the built model accuracy for all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built classification models, in a bar chart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which model has the highest classification accuracy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B68D8986-45AC-4FB5-96E8-C45F9603EB5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Classification Accuracy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5944607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9477960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confusion matrix of the best performing model with an explanation 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533106AC-60D7-46AE-8E64-7B84ABDBD09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Confusion Matrix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503423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A56319-AADE-D741-AA33-1311B7CA8C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45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75054"/>
            <a:ext cx="5903913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2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3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4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…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FB98079A-48C6-4E10-8AB1-B940BD1E42D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Conclusions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0123617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525D5A-386D-C541-9D42-BBDEA82289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46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59522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Include any relevant assets like Python code snippets, SQL queries, charts, Notebook outputs, or data sets that you may have created during this project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60F8A56C-5EE1-4DBF-842D-C2A130AA680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Appendix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000852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61040741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A1BF29A-91D2-784B-9589-F5A3883168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356350"/>
            <a:ext cx="2743200" cy="365125"/>
          </a:xfrm>
        </p:spPr>
        <p:txBody>
          <a:bodyPr/>
          <a:lstStyle/>
          <a:p>
            <a:fld id="{5075537C-CA84-1446-933C-8E9D027F9201}" type="slidenum">
              <a:rPr lang="en-US" smtClean="0"/>
              <a:t>5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9393D11-6810-B94E-A01A-A2D00E82E738}"/>
              </a:ext>
            </a:extLst>
          </p:cNvPr>
          <p:cNvSpPr txBox="1"/>
          <p:nvPr/>
        </p:nvSpPr>
        <p:spPr>
          <a:xfrm>
            <a:off x="765313" y="2812774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1</a:t>
            </a:r>
          </a:p>
        </p:txBody>
      </p:sp>
    </p:spTree>
    <p:extLst>
      <p:ext uri="{BB962C8B-B14F-4D97-AF65-F5344CB8AC3E}">
        <p14:creationId xmlns:p14="http://schemas.microsoft.com/office/powerpoint/2010/main" val="30931988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92CF01-5F8F-9D43-96B9-A581954BA9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6</a:t>
            </a:fld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BFEC426-B615-E549-83E5-140FD588BC64}"/>
              </a:ext>
            </a:extLst>
          </p:cNvPr>
          <p:cNvSpPr txBox="1">
            <a:spLocks/>
          </p:cNvSpPr>
          <p:nvPr/>
        </p:nvSpPr>
        <p:spPr>
          <a:xfrm>
            <a:off x="770011" y="1580808"/>
            <a:ext cx="10104817" cy="5211877"/>
          </a:xfrm>
          <a:prstGeom prst="rect">
            <a:avLst/>
          </a:prstGeom>
        </p:spPr>
        <p:txBody>
          <a:bodyPr lIns="91440" tIns="45720" rIns="91440" bIns="45720" anchor="t">
            <a:normAutofit fontScale="2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1400"/>
              </a:spcBef>
              <a:buNone/>
            </a:pPr>
            <a:r>
              <a:rPr lang="en-US" sz="8800" dirty="0">
                <a:solidFill>
                  <a:srgbClr val="0B49CB"/>
                </a:solidFill>
                <a:latin typeface="Abadi"/>
              </a:rPr>
              <a:t>Executive Summary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Data collection methodology: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Describe how data was collected 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data wrangling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Describe how data was processed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exploratory data analysis (EDA) using visualization and SQL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interactive visual analytics using Folium and </a:t>
            </a:r>
            <a:r>
              <a:rPr lang="en-US" sz="88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Plotly</a:t>
            </a: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 Dash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predictive analysis using classification models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How to build, tune, evaluate classification models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endParaRPr lang="en-US" sz="88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13C62649-0825-4926-8E2A-2EBCCFE00EC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Methodology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34327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Describe how data sets were collected. 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to present your data collection process use key phrases and flowcharts</a:t>
            </a:r>
          </a:p>
          <a:p>
            <a:pPr marL="0" indent="0">
              <a:buNone/>
            </a:pPr>
            <a:endParaRPr lang="en-US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D77AC1D2-8B41-4A7A-88CF-41E6B7D8C98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886658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r>
              <a:rPr lang="en-US" sz="2200">
                <a:solidFill>
                  <a:srgbClr val="1C7DDB"/>
                </a:solidFill>
                <a:latin typeface="Abadi"/>
              </a:rPr>
              <a:t>Place your flowchart of SpaceX API calls </a:t>
            </a:r>
            <a:r>
              <a:rPr lang="en-US" sz="2200" dirty="0">
                <a:solidFill>
                  <a:srgbClr val="1C7DDB"/>
                </a:solidFill>
                <a:latin typeface="Abadi"/>
              </a:rPr>
              <a:t>here</a:t>
            </a:r>
            <a:endParaRPr lang="en-US">
              <a:cs typeface="Calibri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20738" y="1800225"/>
            <a:ext cx="4640263" cy="422592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data collection with SpaceX REST calls using key phrases and flowcharts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the completed SpaceX API calls notebook </a:t>
            </a:r>
            <a:r>
              <a:rPr lang="en-US" sz="2200">
                <a:solidFill>
                  <a:srgbClr val="1C7DDB"/>
                </a:solidFill>
                <a:latin typeface="Abadi" panose="020B0604020104020204" pitchFamily="34" charset="0"/>
              </a:rPr>
              <a:t>(must include completed code cell and outcome cell),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as an external reference and peer-review purpose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066AA34-20EE-4A59-B343-346A8DB5667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– SpaceX API</a:t>
            </a:r>
          </a:p>
        </p:txBody>
      </p:sp>
    </p:spTree>
    <p:extLst>
      <p:ext uri="{BB962C8B-B14F-4D97-AF65-F5344CB8AC3E}">
        <p14:creationId xmlns:p14="http://schemas.microsoft.com/office/powerpoint/2010/main" val="2803160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9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922411" y="1792288"/>
            <a:ext cx="3932238" cy="3811587"/>
          </a:xfrm>
          <a:prstGeom prst="rect">
            <a:avLst/>
          </a:prstGeom>
        </p:spPr>
        <p:txBody>
          <a:bodyPr lIns="91440" tIns="45720" rIns="91440" bIns="45720" anchor="t">
            <a:no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web scraping process using key phrases and flowcharts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the completed web scraping notebook, as an external reference and peer-review purpose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B84506E-0B2F-4BA8-892E-8CE3753AF954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endParaRPr lang="en-US">
              <a:solidFill>
                <a:srgbClr val="1C7DDB"/>
              </a:solidFill>
              <a:latin typeface="Abadi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84F5ABFD-B4D4-43FF-959F-AFAF45B45269}"/>
              </a:ext>
            </a:extLst>
          </p:cNvPr>
          <p:cNvSpPr txBox="1">
            <a:spLocks/>
          </p:cNvSpPr>
          <p:nvPr/>
        </p:nvSpPr>
        <p:spPr>
          <a:xfrm>
            <a:off x="922411" y="6910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- Scraping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2" name="Content Placeholder 4">
            <a:extLst>
              <a:ext uri="{FF2B5EF4-FFF2-40B4-BE49-F238E27FC236}">
                <a16:creationId xmlns:a16="http://schemas.microsoft.com/office/drawing/2014/main" id="{8B78C759-C687-440F-8CAE-D3071F1AB630}"/>
              </a:ext>
            </a:extLst>
          </p:cNvPr>
          <p:cNvSpPr txBox="1">
            <a:spLocks/>
          </p:cNvSpPr>
          <p:nvPr/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r>
              <a:rPr lang="en-US" sz="2200">
                <a:solidFill>
                  <a:srgbClr val="1C7DDB"/>
                </a:solidFill>
                <a:latin typeface="Abadi"/>
              </a:rPr>
              <a:t>Place your flowchart of web scraping here</a:t>
            </a:r>
            <a:endParaRPr lang="en-US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385553969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ECD86F56755A646AC8AFCBCBD967F21" ma:contentTypeVersion="12" ma:contentTypeDescription="Create a new document." ma:contentTypeScope="" ma:versionID="5271f8e20090c87afed7729ac71f61b2">
  <xsd:schema xmlns:xsd="http://www.w3.org/2001/XMLSchema" xmlns:xs="http://www.w3.org/2001/XMLSchema" xmlns:p="http://schemas.microsoft.com/office/2006/metadata/properties" xmlns:ns2="155be751-a274-42e8-93fb-f39d3b9bccc8" xmlns:ns3="f80a141d-92ca-4d3d-9308-f7e7b1d44ce8" targetNamespace="http://schemas.microsoft.com/office/2006/metadata/properties" ma:root="true" ma:fieldsID="cf12c133eb44377ebd94fdb7db4757b0" ns2:_="" ns3:_="">
    <xsd:import namespace="155be751-a274-42e8-93fb-f39d3b9bccc8"/>
    <xsd:import namespace="f80a141d-92ca-4d3d-9308-f7e7b1d44ce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55be751-a274-42e8-93fb-f39d3b9bccc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19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80a141d-92ca-4d3d-9308-f7e7b1d44ce8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54DA07C5-A406-4A0D-B3E6-3856C94AC7F3}">
  <ds:schemaRefs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f80a141d-92ca-4d3d-9308-f7e7b1d44ce8"/>
    <ds:schemaRef ds:uri="http://purl.org/dc/dcmitype/"/>
    <ds:schemaRef ds:uri="http://www.w3.org/XML/1998/namespace"/>
    <ds:schemaRef ds:uri="155be751-a274-42e8-93fb-f39d3b9bccc8"/>
    <ds:schemaRef ds:uri="http://schemas.microsoft.com/office/2006/metadata/properties"/>
    <ds:schemaRef ds:uri="http://purl.org/dc/terms/"/>
  </ds:schemaRefs>
</ds:datastoreItem>
</file>

<file path=customXml/itemProps2.xml><?xml version="1.0" encoding="utf-8"?>
<ds:datastoreItem xmlns:ds="http://schemas.openxmlformats.org/officeDocument/2006/customXml" ds:itemID="{7EFDA260-DDA0-422C-B7AE-778F653FBB36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FD840426-F08D-42AC-9846-A20E4AB85A26}">
  <ds:schemaRefs>
    <ds:schemaRef ds:uri="155be751-a274-42e8-93fb-f39d3b9bccc8"/>
    <ds:schemaRef ds:uri="f80a141d-92ca-4d3d-9308-f7e7b1d44ce8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84</TotalTime>
  <Words>1346</Words>
  <Application>Microsoft Macintosh PowerPoint</Application>
  <PresentationFormat>Widescreen</PresentationFormat>
  <Paragraphs>234</Paragraphs>
  <Slides>47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47</vt:i4>
      </vt:variant>
    </vt:vector>
  </HeadingPairs>
  <TitlesOfParts>
    <vt:vector size="54" baseType="lpstr">
      <vt:lpstr>IBM Plex Mono Text</vt:lpstr>
      <vt:lpstr>Abadi</vt:lpstr>
      <vt:lpstr>Arial</vt:lpstr>
      <vt:lpstr>Calibri</vt:lpstr>
      <vt:lpstr>Calibri Light</vt:lpstr>
      <vt:lpstr>IBM Plex Mono SemiBold</vt:lpstr>
      <vt:lpstr>Custom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&lt;Title&gt;</dc:title>
  <dc:creator>YAN Luo</dc:creator>
  <cp:lastModifiedBy>Oliver Morris</cp:lastModifiedBy>
  <cp:revision>199</cp:revision>
  <dcterms:created xsi:type="dcterms:W3CDTF">2021-04-29T18:58:34Z</dcterms:created>
  <dcterms:modified xsi:type="dcterms:W3CDTF">2022-10-04T18:07:15Z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0x010100EECD86F56755A646AC8AFCBCBD967F21</vt:lpwstr>
  </property>
</Properties>
</file>